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Old Standard TT"/>
      <p:regular r:id="rId37"/>
      <p:bold r:id="rId38"/>
      <p: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OldStandardTT-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OldStandardTT-italic.fntdata"/><Relationship Id="rId16" Type="http://schemas.openxmlformats.org/officeDocument/2006/relationships/slide" Target="slides/slide11.xml"/><Relationship Id="rId38" Type="http://schemas.openxmlformats.org/officeDocument/2006/relationships/font" Target="fonts/OldStandardT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73aafebfa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73aafebfa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e60ba3cb52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e60ba3cb52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e60ba3cb52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e60ba3cb52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e60ba3cb52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e60ba3cb52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e60ba3cb52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e60ba3cb52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e60ba3cb52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e60ba3cb52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60ba3cb52_5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e60ba3cb52_5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e60ba3cb52_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e60ba3cb52_5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e60ba3cb52_5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e60ba3cb52_5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e60ba3cb52_5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e60ba3cb52_5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73aafebf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73aafebf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e60ba3cb52_5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e60ba3cb52_5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e60ba3cb52_5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e60ba3cb52_5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e60ba3cb52_5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e60ba3cb52_5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e87c47e641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e87c47e641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e87c47e641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e87c47e641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e87c47e64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e87c47e64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e60ba3cb52_5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e60ba3cb52_5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e60ba3cb52_5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e60ba3cb52_5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e87c47e641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e87c47e641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e87c47e64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e87c47e64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73aafebfa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73aafebfa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73aafebfa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73aafebfa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11e1e8fbb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11e1e8fbb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11e1e8fbb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11e1e8fbb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https://github.com/garythung/trashnet.git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73aafebfa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73aafebfa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73aafebfa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73aafebfa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73aafebfa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73aafebfa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73aafebfa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73aafebfa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YOLO divide la imagen una cuadrícula y predice la probabilidad de que un objeto esté presente en cada celda, y también predice las coordenadas del cuadro delimitador del objeto. YOLO utiliza el concepto de regresión para ajustar las coordenadas del cuadro delimitador y predecir la clase del objeto.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73aafebfa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73aafebfa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12.png"/><Relationship Id="rId7"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26.png"/><Relationship Id="rId5" Type="http://schemas.openxmlformats.org/officeDocument/2006/relationships/image" Target="../media/image32.png"/><Relationship Id="rId6" Type="http://schemas.openxmlformats.org/officeDocument/2006/relationships/image" Target="../media/image25.png"/><Relationship Id="rId7"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40.png"/><Relationship Id="rId6"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50.png"/><Relationship Id="rId6"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jp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solidFill>
                  <a:srgbClr val="5C4E3D"/>
                </a:solidFill>
                <a:latin typeface="Times New Roman"/>
                <a:ea typeface="Times New Roman"/>
                <a:cs typeface="Times New Roman"/>
                <a:sym typeface="Times New Roman"/>
              </a:rPr>
              <a:t>SmartCleanVision</a:t>
            </a:r>
            <a:endParaRPr>
              <a:solidFill>
                <a:srgbClr val="5C4E3D"/>
              </a:solidFill>
              <a:latin typeface="Times New Roman"/>
              <a:ea typeface="Times New Roman"/>
              <a:cs typeface="Times New Roman"/>
              <a:sym typeface="Times New Roman"/>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t>Detección Inteligente de Residuos Urbanos mediante Visión Computacional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Ejecución del modelo Base</a:t>
            </a:r>
            <a:endParaRPr/>
          </a:p>
        </p:txBody>
      </p:sp>
      <p:sp>
        <p:nvSpPr>
          <p:cNvPr id="119" name="Google Shape;119;p22"/>
          <p:cNvSpPr txBox="1"/>
          <p:nvPr/>
        </p:nvSpPr>
        <p:spPr>
          <a:xfrm>
            <a:off x="365425" y="1017725"/>
            <a:ext cx="439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Modelo Base - Ejecución</a:t>
            </a:r>
            <a:endParaRPr sz="1800">
              <a:solidFill>
                <a:schemeClr val="dk2"/>
              </a:solidFill>
            </a:endParaRPr>
          </a:p>
        </p:txBody>
      </p:sp>
      <p:sp>
        <p:nvSpPr>
          <p:cNvPr id="120" name="Google Shape;120;p22"/>
          <p:cNvSpPr txBox="1"/>
          <p:nvPr/>
        </p:nvSpPr>
        <p:spPr>
          <a:xfrm>
            <a:off x="931830" y="4681800"/>
            <a:ext cx="6319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6 clases: plástico, papel, metal, carton, basura y vidrio</a:t>
            </a:r>
            <a:endParaRPr sz="1800">
              <a:solidFill>
                <a:schemeClr val="dk2"/>
              </a:solidFill>
            </a:endParaRPr>
          </a:p>
        </p:txBody>
      </p:sp>
      <p:pic>
        <p:nvPicPr>
          <p:cNvPr id="121" name="Google Shape;121;p22"/>
          <p:cNvPicPr preferRelativeResize="0"/>
          <p:nvPr/>
        </p:nvPicPr>
        <p:blipFill>
          <a:blip r:embed="rId3">
            <a:alphaModFix/>
          </a:blip>
          <a:stretch>
            <a:fillRect/>
          </a:stretch>
        </p:blipFill>
        <p:spPr>
          <a:xfrm>
            <a:off x="465500" y="1580725"/>
            <a:ext cx="3608350" cy="2371575"/>
          </a:xfrm>
          <a:prstGeom prst="rect">
            <a:avLst/>
          </a:prstGeom>
          <a:noFill/>
          <a:ln>
            <a:noFill/>
          </a:ln>
        </p:spPr>
      </p:pic>
      <p:pic>
        <p:nvPicPr>
          <p:cNvPr id="122" name="Google Shape;122;p22"/>
          <p:cNvPicPr preferRelativeResize="0"/>
          <p:nvPr/>
        </p:nvPicPr>
        <p:blipFill>
          <a:blip r:embed="rId4">
            <a:alphaModFix/>
          </a:blip>
          <a:stretch>
            <a:fillRect/>
          </a:stretch>
        </p:blipFill>
        <p:spPr>
          <a:xfrm>
            <a:off x="4572000" y="776684"/>
            <a:ext cx="3884751" cy="39051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Experimentación y resultados de un modelo base</a:t>
            </a:r>
            <a:endParaRPr/>
          </a:p>
        </p:txBody>
      </p:sp>
      <p:pic>
        <p:nvPicPr>
          <p:cNvPr id="128" name="Google Shape;128;p23"/>
          <p:cNvPicPr preferRelativeResize="0"/>
          <p:nvPr/>
        </p:nvPicPr>
        <p:blipFill>
          <a:blip r:embed="rId3">
            <a:alphaModFix/>
          </a:blip>
          <a:stretch>
            <a:fillRect/>
          </a:stretch>
        </p:blipFill>
        <p:spPr>
          <a:xfrm>
            <a:off x="444775" y="1628825"/>
            <a:ext cx="4031261" cy="2641925"/>
          </a:xfrm>
          <a:prstGeom prst="rect">
            <a:avLst/>
          </a:prstGeom>
          <a:noFill/>
          <a:ln>
            <a:noFill/>
          </a:ln>
        </p:spPr>
      </p:pic>
      <p:pic>
        <p:nvPicPr>
          <p:cNvPr id="129" name="Google Shape;129;p23"/>
          <p:cNvPicPr preferRelativeResize="0"/>
          <p:nvPr/>
        </p:nvPicPr>
        <p:blipFill>
          <a:blip r:embed="rId4">
            <a:alphaModFix/>
          </a:blip>
          <a:stretch>
            <a:fillRect/>
          </a:stretch>
        </p:blipFill>
        <p:spPr>
          <a:xfrm>
            <a:off x="4782362" y="1642400"/>
            <a:ext cx="3968387" cy="2641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s"/>
              <a:t>Experimentación y resultados del modelo base</a:t>
            </a:r>
            <a:endParaRPr/>
          </a:p>
          <a:p>
            <a:pPr indent="0" lvl="0" marL="0" rtl="0" algn="l">
              <a:spcBef>
                <a:spcPts val="0"/>
              </a:spcBef>
              <a:spcAft>
                <a:spcPts val="0"/>
              </a:spcAft>
              <a:buNone/>
            </a:pPr>
            <a:r>
              <a:t/>
            </a:r>
            <a:endParaRPr/>
          </a:p>
        </p:txBody>
      </p:sp>
      <p:pic>
        <p:nvPicPr>
          <p:cNvPr id="135" name="Google Shape;135;p24"/>
          <p:cNvPicPr preferRelativeResize="0"/>
          <p:nvPr/>
        </p:nvPicPr>
        <p:blipFill rotWithShape="1">
          <a:blip r:embed="rId3">
            <a:alphaModFix/>
          </a:blip>
          <a:srcRect b="0" l="0" r="51879" t="49781"/>
          <a:stretch/>
        </p:blipFill>
        <p:spPr>
          <a:xfrm>
            <a:off x="850175" y="1824175"/>
            <a:ext cx="2207037" cy="2343099"/>
          </a:xfrm>
          <a:prstGeom prst="rect">
            <a:avLst/>
          </a:prstGeom>
          <a:noFill/>
          <a:ln>
            <a:noFill/>
          </a:ln>
        </p:spPr>
      </p:pic>
      <p:pic>
        <p:nvPicPr>
          <p:cNvPr id="136" name="Google Shape;136;p24"/>
          <p:cNvPicPr preferRelativeResize="0"/>
          <p:nvPr/>
        </p:nvPicPr>
        <p:blipFill>
          <a:blip r:embed="rId4">
            <a:alphaModFix/>
          </a:blip>
          <a:stretch>
            <a:fillRect/>
          </a:stretch>
        </p:blipFill>
        <p:spPr>
          <a:xfrm>
            <a:off x="3749800" y="1506772"/>
            <a:ext cx="1393700" cy="2343101"/>
          </a:xfrm>
          <a:prstGeom prst="rect">
            <a:avLst/>
          </a:prstGeom>
          <a:noFill/>
          <a:ln>
            <a:noFill/>
          </a:ln>
        </p:spPr>
      </p:pic>
      <p:pic>
        <p:nvPicPr>
          <p:cNvPr id="137" name="Google Shape;137;p24"/>
          <p:cNvPicPr preferRelativeResize="0"/>
          <p:nvPr/>
        </p:nvPicPr>
        <p:blipFill>
          <a:blip r:embed="rId5">
            <a:alphaModFix/>
          </a:blip>
          <a:stretch>
            <a:fillRect/>
          </a:stretch>
        </p:blipFill>
        <p:spPr>
          <a:xfrm>
            <a:off x="5751725" y="1575632"/>
            <a:ext cx="2804475" cy="2840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Ejecución del modelo</a:t>
            </a:r>
            <a:endParaRPr/>
          </a:p>
        </p:txBody>
      </p:sp>
      <p:sp>
        <p:nvSpPr>
          <p:cNvPr id="143" name="Google Shape;143;p25"/>
          <p:cNvSpPr txBox="1"/>
          <p:nvPr/>
        </p:nvSpPr>
        <p:spPr>
          <a:xfrm>
            <a:off x="465500" y="1068375"/>
            <a:ext cx="439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Primer modelo - Resultados</a:t>
            </a:r>
            <a:endParaRPr sz="1800">
              <a:solidFill>
                <a:schemeClr val="dk2"/>
              </a:solidFill>
            </a:endParaRPr>
          </a:p>
        </p:txBody>
      </p:sp>
      <p:pic>
        <p:nvPicPr>
          <p:cNvPr id="144" name="Google Shape;144;p25"/>
          <p:cNvPicPr preferRelativeResize="0"/>
          <p:nvPr/>
        </p:nvPicPr>
        <p:blipFill>
          <a:blip r:embed="rId3">
            <a:alphaModFix/>
          </a:blip>
          <a:stretch>
            <a:fillRect/>
          </a:stretch>
        </p:blipFill>
        <p:spPr>
          <a:xfrm>
            <a:off x="3219047" y="3029250"/>
            <a:ext cx="3654704" cy="1842850"/>
          </a:xfrm>
          <a:prstGeom prst="rect">
            <a:avLst/>
          </a:prstGeom>
          <a:noFill/>
          <a:ln>
            <a:noFill/>
          </a:ln>
        </p:spPr>
      </p:pic>
      <p:pic>
        <p:nvPicPr>
          <p:cNvPr id="145" name="Google Shape;145;p25"/>
          <p:cNvPicPr preferRelativeResize="0"/>
          <p:nvPr/>
        </p:nvPicPr>
        <p:blipFill>
          <a:blip r:embed="rId4">
            <a:alphaModFix/>
          </a:blip>
          <a:stretch>
            <a:fillRect/>
          </a:stretch>
        </p:blipFill>
        <p:spPr>
          <a:xfrm>
            <a:off x="311700" y="2550795"/>
            <a:ext cx="2723375" cy="1441475"/>
          </a:xfrm>
          <a:prstGeom prst="rect">
            <a:avLst/>
          </a:prstGeom>
          <a:noFill/>
          <a:ln>
            <a:noFill/>
          </a:ln>
        </p:spPr>
      </p:pic>
      <p:pic>
        <p:nvPicPr>
          <p:cNvPr id="146" name="Google Shape;146;p25"/>
          <p:cNvPicPr preferRelativeResize="0"/>
          <p:nvPr/>
        </p:nvPicPr>
        <p:blipFill>
          <a:blip r:embed="rId5">
            <a:alphaModFix/>
          </a:blip>
          <a:stretch>
            <a:fillRect/>
          </a:stretch>
        </p:blipFill>
        <p:spPr>
          <a:xfrm>
            <a:off x="311700" y="3992275"/>
            <a:ext cx="2723375" cy="1020723"/>
          </a:xfrm>
          <a:prstGeom prst="rect">
            <a:avLst/>
          </a:prstGeom>
          <a:noFill/>
          <a:ln>
            <a:noFill/>
          </a:ln>
        </p:spPr>
      </p:pic>
      <p:pic>
        <p:nvPicPr>
          <p:cNvPr id="147" name="Google Shape;147;p25"/>
          <p:cNvPicPr preferRelativeResize="0"/>
          <p:nvPr/>
        </p:nvPicPr>
        <p:blipFill>
          <a:blip r:embed="rId6">
            <a:alphaModFix/>
          </a:blip>
          <a:stretch>
            <a:fillRect/>
          </a:stretch>
        </p:blipFill>
        <p:spPr>
          <a:xfrm>
            <a:off x="3219051" y="1530075"/>
            <a:ext cx="5553450" cy="1640075"/>
          </a:xfrm>
          <a:prstGeom prst="rect">
            <a:avLst/>
          </a:prstGeom>
          <a:noFill/>
          <a:ln>
            <a:noFill/>
          </a:ln>
        </p:spPr>
      </p:pic>
      <p:pic>
        <p:nvPicPr>
          <p:cNvPr id="148" name="Google Shape;148;p25"/>
          <p:cNvPicPr preferRelativeResize="0"/>
          <p:nvPr/>
        </p:nvPicPr>
        <p:blipFill>
          <a:blip r:embed="rId7">
            <a:alphaModFix/>
          </a:blip>
          <a:stretch>
            <a:fillRect/>
          </a:stretch>
        </p:blipFill>
        <p:spPr>
          <a:xfrm>
            <a:off x="311700" y="1530075"/>
            <a:ext cx="2723375" cy="1122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Ejecución del modelo</a:t>
            </a:r>
            <a:endParaRPr/>
          </a:p>
        </p:txBody>
      </p:sp>
      <p:sp>
        <p:nvSpPr>
          <p:cNvPr id="154" name="Google Shape;154;p26"/>
          <p:cNvSpPr txBox="1"/>
          <p:nvPr/>
        </p:nvSpPr>
        <p:spPr>
          <a:xfrm>
            <a:off x="465500" y="1068375"/>
            <a:ext cx="439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Segundo </a:t>
            </a:r>
            <a:r>
              <a:rPr lang="es" sz="1800">
                <a:solidFill>
                  <a:schemeClr val="dk2"/>
                </a:solidFill>
              </a:rPr>
              <a:t>modelo - Ejecución</a:t>
            </a:r>
            <a:endParaRPr sz="1800">
              <a:solidFill>
                <a:schemeClr val="dk2"/>
              </a:solidFill>
            </a:endParaRPr>
          </a:p>
        </p:txBody>
      </p:sp>
      <p:sp>
        <p:nvSpPr>
          <p:cNvPr id="155" name="Google Shape;155;p26"/>
          <p:cNvSpPr txBox="1"/>
          <p:nvPr/>
        </p:nvSpPr>
        <p:spPr>
          <a:xfrm>
            <a:off x="636450" y="4364900"/>
            <a:ext cx="737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Con las 6</a:t>
            </a:r>
            <a:r>
              <a:rPr lang="es" sz="1800">
                <a:solidFill>
                  <a:schemeClr val="dk2"/>
                </a:solidFill>
              </a:rPr>
              <a:t> clases con imágenes originales del dataset con 100 epochs</a:t>
            </a:r>
            <a:endParaRPr sz="1800">
              <a:solidFill>
                <a:schemeClr val="dk2"/>
              </a:solidFill>
            </a:endParaRPr>
          </a:p>
        </p:txBody>
      </p:sp>
      <p:pic>
        <p:nvPicPr>
          <p:cNvPr id="156" name="Google Shape;156;p26"/>
          <p:cNvPicPr preferRelativeResize="0"/>
          <p:nvPr/>
        </p:nvPicPr>
        <p:blipFill>
          <a:blip r:embed="rId3">
            <a:alphaModFix/>
          </a:blip>
          <a:stretch>
            <a:fillRect/>
          </a:stretch>
        </p:blipFill>
        <p:spPr>
          <a:xfrm>
            <a:off x="465500" y="1907650"/>
            <a:ext cx="3606775" cy="1742350"/>
          </a:xfrm>
          <a:prstGeom prst="rect">
            <a:avLst/>
          </a:prstGeom>
          <a:noFill/>
          <a:ln>
            <a:noFill/>
          </a:ln>
        </p:spPr>
      </p:pic>
      <p:pic>
        <p:nvPicPr>
          <p:cNvPr id="157" name="Google Shape;157;p26"/>
          <p:cNvPicPr preferRelativeResize="0"/>
          <p:nvPr/>
        </p:nvPicPr>
        <p:blipFill>
          <a:blip r:embed="rId4">
            <a:alphaModFix/>
          </a:blip>
          <a:stretch>
            <a:fillRect/>
          </a:stretch>
        </p:blipFill>
        <p:spPr>
          <a:xfrm>
            <a:off x="6361553" y="1110156"/>
            <a:ext cx="1137025" cy="29231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Ejecución del modelo</a:t>
            </a:r>
            <a:endParaRPr/>
          </a:p>
        </p:txBody>
      </p:sp>
      <p:sp>
        <p:nvSpPr>
          <p:cNvPr id="163" name="Google Shape;163;p27"/>
          <p:cNvSpPr txBox="1"/>
          <p:nvPr/>
        </p:nvSpPr>
        <p:spPr>
          <a:xfrm>
            <a:off x="465500" y="1068375"/>
            <a:ext cx="439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Segundo </a:t>
            </a:r>
            <a:r>
              <a:rPr lang="es" sz="1800">
                <a:solidFill>
                  <a:schemeClr val="dk2"/>
                </a:solidFill>
              </a:rPr>
              <a:t>modelo - Resultados</a:t>
            </a:r>
            <a:endParaRPr sz="1800">
              <a:solidFill>
                <a:schemeClr val="dk2"/>
              </a:solidFill>
            </a:endParaRPr>
          </a:p>
        </p:txBody>
      </p:sp>
      <p:pic>
        <p:nvPicPr>
          <p:cNvPr id="164" name="Google Shape;164;p27"/>
          <p:cNvPicPr preferRelativeResize="0"/>
          <p:nvPr/>
        </p:nvPicPr>
        <p:blipFill>
          <a:blip r:embed="rId3">
            <a:alphaModFix/>
          </a:blip>
          <a:stretch>
            <a:fillRect/>
          </a:stretch>
        </p:blipFill>
        <p:spPr>
          <a:xfrm>
            <a:off x="311700" y="1942400"/>
            <a:ext cx="8664551" cy="1997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Ejecución del modelo</a:t>
            </a:r>
            <a:endParaRPr/>
          </a:p>
        </p:txBody>
      </p:sp>
      <p:sp>
        <p:nvSpPr>
          <p:cNvPr id="170" name="Google Shape;170;p28"/>
          <p:cNvSpPr txBox="1"/>
          <p:nvPr/>
        </p:nvSpPr>
        <p:spPr>
          <a:xfrm>
            <a:off x="465500" y="1068375"/>
            <a:ext cx="439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Tercero </a:t>
            </a:r>
            <a:r>
              <a:rPr lang="es" sz="1800">
                <a:solidFill>
                  <a:schemeClr val="dk2"/>
                </a:solidFill>
              </a:rPr>
              <a:t>modelo - Ejecución</a:t>
            </a:r>
            <a:endParaRPr sz="1800">
              <a:solidFill>
                <a:schemeClr val="dk2"/>
              </a:solidFill>
            </a:endParaRPr>
          </a:p>
        </p:txBody>
      </p:sp>
      <p:sp>
        <p:nvSpPr>
          <p:cNvPr id="171" name="Google Shape;171;p28"/>
          <p:cNvSpPr txBox="1"/>
          <p:nvPr/>
        </p:nvSpPr>
        <p:spPr>
          <a:xfrm>
            <a:off x="1896925" y="4364900"/>
            <a:ext cx="611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Con las 6 clases con imágenes originales, 20 epochs</a:t>
            </a:r>
            <a:endParaRPr sz="1800">
              <a:solidFill>
                <a:schemeClr val="dk2"/>
              </a:solidFill>
            </a:endParaRPr>
          </a:p>
        </p:txBody>
      </p:sp>
      <p:pic>
        <p:nvPicPr>
          <p:cNvPr id="172" name="Google Shape;172;p28"/>
          <p:cNvPicPr preferRelativeResize="0"/>
          <p:nvPr/>
        </p:nvPicPr>
        <p:blipFill>
          <a:blip r:embed="rId3">
            <a:alphaModFix/>
          </a:blip>
          <a:stretch>
            <a:fillRect/>
          </a:stretch>
        </p:blipFill>
        <p:spPr>
          <a:xfrm>
            <a:off x="1344263" y="1786750"/>
            <a:ext cx="6455474" cy="1644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176" name="Shape 176"/>
        <p:cNvGrpSpPr/>
        <p:nvPr/>
      </p:nvGrpSpPr>
      <p:grpSpPr>
        <a:xfrm>
          <a:off x="0" y="0"/>
          <a:ext cx="0" cy="0"/>
          <a:chOff x="0" y="0"/>
          <a:chExt cx="0" cy="0"/>
        </a:xfrm>
      </p:grpSpPr>
      <p:sp>
        <p:nvSpPr>
          <p:cNvPr id="177" name="Google Shape;177;p29"/>
          <p:cNvSpPr txBox="1"/>
          <p:nvPr>
            <p:ph type="title"/>
          </p:nvPr>
        </p:nvSpPr>
        <p:spPr>
          <a:xfrm>
            <a:off x="311700" y="193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Ejecución del modelo</a:t>
            </a:r>
            <a:endParaRPr/>
          </a:p>
        </p:txBody>
      </p:sp>
      <p:sp>
        <p:nvSpPr>
          <p:cNvPr id="178" name="Google Shape;178;p29"/>
          <p:cNvSpPr txBox="1"/>
          <p:nvPr/>
        </p:nvSpPr>
        <p:spPr>
          <a:xfrm>
            <a:off x="465500" y="709700"/>
            <a:ext cx="439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Tercero </a:t>
            </a:r>
            <a:r>
              <a:rPr lang="es" sz="1800">
                <a:solidFill>
                  <a:schemeClr val="dk2"/>
                </a:solidFill>
              </a:rPr>
              <a:t>modelo - Resultados</a:t>
            </a:r>
            <a:endParaRPr sz="1800">
              <a:solidFill>
                <a:schemeClr val="dk2"/>
              </a:solidFill>
            </a:endParaRPr>
          </a:p>
        </p:txBody>
      </p:sp>
      <p:pic>
        <p:nvPicPr>
          <p:cNvPr id="179" name="Google Shape;179;p29"/>
          <p:cNvPicPr preferRelativeResize="0"/>
          <p:nvPr/>
        </p:nvPicPr>
        <p:blipFill>
          <a:blip r:embed="rId3">
            <a:alphaModFix/>
          </a:blip>
          <a:stretch>
            <a:fillRect/>
          </a:stretch>
        </p:blipFill>
        <p:spPr>
          <a:xfrm>
            <a:off x="465500" y="1104175"/>
            <a:ext cx="5848350" cy="1943100"/>
          </a:xfrm>
          <a:prstGeom prst="rect">
            <a:avLst/>
          </a:prstGeom>
          <a:noFill/>
          <a:ln>
            <a:noFill/>
          </a:ln>
        </p:spPr>
      </p:pic>
      <p:pic>
        <p:nvPicPr>
          <p:cNvPr id="180" name="Google Shape;180;p29"/>
          <p:cNvPicPr preferRelativeResize="0"/>
          <p:nvPr/>
        </p:nvPicPr>
        <p:blipFill>
          <a:blip r:embed="rId4">
            <a:alphaModFix/>
          </a:blip>
          <a:stretch>
            <a:fillRect/>
          </a:stretch>
        </p:blipFill>
        <p:spPr>
          <a:xfrm>
            <a:off x="6482250" y="1061350"/>
            <a:ext cx="2388225" cy="2028745"/>
          </a:xfrm>
          <a:prstGeom prst="rect">
            <a:avLst/>
          </a:prstGeom>
          <a:noFill/>
          <a:ln>
            <a:noFill/>
          </a:ln>
        </p:spPr>
      </p:pic>
      <p:pic>
        <p:nvPicPr>
          <p:cNvPr id="181" name="Google Shape;181;p29"/>
          <p:cNvPicPr preferRelativeResize="0"/>
          <p:nvPr/>
        </p:nvPicPr>
        <p:blipFill>
          <a:blip r:embed="rId5">
            <a:alphaModFix/>
          </a:blip>
          <a:stretch>
            <a:fillRect/>
          </a:stretch>
        </p:blipFill>
        <p:spPr>
          <a:xfrm>
            <a:off x="465500" y="3130325"/>
            <a:ext cx="2877001" cy="1905650"/>
          </a:xfrm>
          <a:prstGeom prst="rect">
            <a:avLst/>
          </a:prstGeom>
          <a:noFill/>
          <a:ln>
            <a:noFill/>
          </a:ln>
        </p:spPr>
      </p:pic>
      <p:pic>
        <p:nvPicPr>
          <p:cNvPr id="182" name="Google Shape;182;p29"/>
          <p:cNvPicPr preferRelativeResize="0"/>
          <p:nvPr/>
        </p:nvPicPr>
        <p:blipFill>
          <a:blip r:embed="rId6">
            <a:alphaModFix/>
          </a:blip>
          <a:stretch>
            <a:fillRect/>
          </a:stretch>
        </p:blipFill>
        <p:spPr>
          <a:xfrm>
            <a:off x="3475163" y="3187438"/>
            <a:ext cx="2698353" cy="1791425"/>
          </a:xfrm>
          <a:prstGeom prst="rect">
            <a:avLst/>
          </a:prstGeom>
          <a:noFill/>
          <a:ln>
            <a:noFill/>
          </a:ln>
        </p:spPr>
      </p:pic>
      <p:pic>
        <p:nvPicPr>
          <p:cNvPr id="183" name="Google Shape;183;p29"/>
          <p:cNvPicPr preferRelativeResize="0"/>
          <p:nvPr/>
        </p:nvPicPr>
        <p:blipFill>
          <a:blip r:embed="rId7">
            <a:alphaModFix/>
          </a:blip>
          <a:stretch>
            <a:fillRect/>
          </a:stretch>
        </p:blipFill>
        <p:spPr>
          <a:xfrm>
            <a:off x="6306175" y="3244575"/>
            <a:ext cx="2740370" cy="1791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0"/>
          <p:cNvPicPr preferRelativeResize="0"/>
          <p:nvPr/>
        </p:nvPicPr>
        <p:blipFill>
          <a:blip r:embed="rId3">
            <a:alphaModFix/>
          </a:blip>
          <a:stretch>
            <a:fillRect/>
          </a:stretch>
        </p:blipFill>
        <p:spPr>
          <a:xfrm>
            <a:off x="2662238" y="466725"/>
            <a:ext cx="3819525" cy="4210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Ejecución del modelo</a:t>
            </a:r>
            <a:endParaRPr/>
          </a:p>
        </p:txBody>
      </p:sp>
      <p:sp>
        <p:nvSpPr>
          <p:cNvPr id="194" name="Google Shape;194;p31"/>
          <p:cNvSpPr txBox="1"/>
          <p:nvPr/>
        </p:nvSpPr>
        <p:spPr>
          <a:xfrm>
            <a:off x="465500" y="1068375"/>
            <a:ext cx="439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Cuarto </a:t>
            </a:r>
            <a:r>
              <a:rPr lang="es" sz="1800">
                <a:solidFill>
                  <a:schemeClr val="dk2"/>
                </a:solidFill>
              </a:rPr>
              <a:t>modelo - Ejecución</a:t>
            </a:r>
            <a:endParaRPr sz="1800">
              <a:solidFill>
                <a:schemeClr val="dk2"/>
              </a:solidFill>
            </a:endParaRPr>
          </a:p>
        </p:txBody>
      </p:sp>
      <p:sp>
        <p:nvSpPr>
          <p:cNvPr id="195" name="Google Shape;195;p31"/>
          <p:cNvSpPr txBox="1"/>
          <p:nvPr/>
        </p:nvSpPr>
        <p:spPr>
          <a:xfrm>
            <a:off x="1896925" y="4364900"/>
            <a:ext cx="611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Con las 6 clases con data augmentation, 50 epochs</a:t>
            </a:r>
            <a:endParaRPr sz="1800">
              <a:solidFill>
                <a:schemeClr val="dk2"/>
              </a:solidFill>
            </a:endParaRPr>
          </a:p>
        </p:txBody>
      </p:sp>
      <p:pic>
        <p:nvPicPr>
          <p:cNvPr id="196" name="Google Shape;196;p31"/>
          <p:cNvPicPr preferRelativeResize="0"/>
          <p:nvPr/>
        </p:nvPicPr>
        <p:blipFill>
          <a:blip r:embed="rId3">
            <a:alphaModFix/>
          </a:blip>
          <a:stretch>
            <a:fillRect/>
          </a:stretch>
        </p:blipFill>
        <p:spPr>
          <a:xfrm>
            <a:off x="579750" y="1530075"/>
            <a:ext cx="5568237" cy="966988"/>
          </a:xfrm>
          <a:prstGeom prst="rect">
            <a:avLst/>
          </a:prstGeom>
          <a:noFill/>
          <a:ln>
            <a:noFill/>
          </a:ln>
        </p:spPr>
      </p:pic>
      <p:pic>
        <p:nvPicPr>
          <p:cNvPr id="197" name="Google Shape;197;p31"/>
          <p:cNvPicPr preferRelativeResize="0"/>
          <p:nvPr/>
        </p:nvPicPr>
        <p:blipFill>
          <a:blip r:embed="rId4">
            <a:alphaModFix/>
          </a:blip>
          <a:stretch>
            <a:fillRect/>
          </a:stretch>
        </p:blipFill>
        <p:spPr>
          <a:xfrm>
            <a:off x="1039124" y="2544682"/>
            <a:ext cx="4081451" cy="1772618"/>
          </a:xfrm>
          <a:prstGeom prst="rect">
            <a:avLst/>
          </a:prstGeom>
          <a:noFill/>
          <a:ln>
            <a:noFill/>
          </a:ln>
        </p:spPr>
      </p:pic>
      <p:pic>
        <p:nvPicPr>
          <p:cNvPr id="198" name="Google Shape;198;p31"/>
          <p:cNvPicPr preferRelativeResize="0"/>
          <p:nvPr/>
        </p:nvPicPr>
        <p:blipFill>
          <a:blip r:embed="rId5">
            <a:alphaModFix/>
          </a:blip>
          <a:stretch>
            <a:fillRect/>
          </a:stretch>
        </p:blipFill>
        <p:spPr>
          <a:xfrm>
            <a:off x="6300387" y="1530075"/>
            <a:ext cx="1905000" cy="1847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Introducción</a:t>
            </a:r>
            <a:endParaRPr/>
          </a:p>
        </p:txBody>
      </p:sp>
      <p:sp>
        <p:nvSpPr>
          <p:cNvPr id="66" name="Google Shape;66;p14"/>
          <p:cNvSpPr txBox="1"/>
          <p:nvPr>
            <p:ph idx="1" type="body"/>
          </p:nvPr>
        </p:nvSpPr>
        <p:spPr>
          <a:xfrm>
            <a:off x="311700" y="1017725"/>
            <a:ext cx="8520600" cy="73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s"/>
              <a:t>SmartCleanVision es un proyecto que busca aplicar </a:t>
            </a:r>
            <a:r>
              <a:rPr lang="es"/>
              <a:t>visión</a:t>
            </a:r>
            <a:r>
              <a:rPr lang="es"/>
              <a:t> por computadora para la gestión de residuos urbanos y la mejora de la sostenibilidad ambiental.</a:t>
            </a:r>
            <a:endParaRPr/>
          </a:p>
        </p:txBody>
      </p:sp>
      <p:pic>
        <p:nvPicPr>
          <p:cNvPr id="67" name="Google Shape;67;p14"/>
          <p:cNvPicPr preferRelativeResize="0"/>
          <p:nvPr/>
        </p:nvPicPr>
        <p:blipFill>
          <a:blip r:embed="rId3">
            <a:alphaModFix amt="98000"/>
          </a:blip>
          <a:stretch>
            <a:fillRect/>
          </a:stretch>
        </p:blipFill>
        <p:spPr>
          <a:xfrm>
            <a:off x="758636" y="1938902"/>
            <a:ext cx="7368225" cy="3022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193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Ejecución del modelo</a:t>
            </a:r>
            <a:endParaRPr/>
          </a:p>
        </p:txBody>
      </p:sp>
      <p:sp>
        <p:nvSpPr>
          <p:cNvPr id="204" name="Google Shape;204;p32"/>
          <p:cNvSpPr txBox="1"/>
          <p:nvPr/>
        </p:nvSpPr>
        <p:spPr>
          <a:xfrm>
            <a:off x="465500" y="709700"/>
            <a:ext cx="439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Cuarto </a:t>
            </a:r>
            <a:r>
              <a:rPr lang="es" sz="1800">
                <a:solidFill>
                  <a:schemeClr val="dk2"/>
                </a:solidFill>
              </a:rPr>
              <a:t>modelo - Resultados</a:t>
            </a:r>
            <a:endParaRPr sz="1800">
              <a:solidFill>
                <a:schemeClr val="dk2"/>
              </a:solidFill>
            </a:endParaRPr>
          </a:p>
        </p:txBody>
      </p:sp>
      <p:pic>
        <p:nvPicPr>
          <p:cNvPr id="205" name="Google Shape;205;p32"/>
          <p:cNvPicPr preferRelativeResize="0"/>
          <p:nvPr/>
        </p:nvPicPr>
        <p:blipFill>
          <a:blip r:embed="rId3">
            <a:alphaModFix/>
          </a:blip>
          <a:stretch>
            <a:fillRect/>
          </a:stretch>
        </p:blipFill>
        <p:spPr>
          <a:xfrm>
            <a:off x="1007638" y="1247600"/>
            <a:ext cx="7128717" cy="3667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209" name="Shape 209"/>
        <p:cNvGrpSpPr/>
        <p:nvPr/>
      </p:nvGrpSpPr>
      <p:grpSpPr>
        <a:xfrm>
          <a:off x="0" y="0"/>
          <a:ext cx="0" cy="0"/>
          <a:chOff x="0" y="0"/>
          <a:chExt cx="0" cy="0"/>
        </a:xfrm>
      </p:grpSpPr>
      <p:sp>
        <p:nvSpPr>
          <p:cNvPr id="210" name="Google Shape;210;p33"/>
          <p:cNvSpPr txBox="1"/>
          <p:nvPr>
            <p:ph type="title"/>
          </p:nvPr>
        </p:nvSpPr>
        <p:spPr>
          <a:xfrm>
            <a:off x="311700" y="193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Ejecución del modelo</a:t>
            </a:r>
            <a:endParaRPr/>
          </a:p>
        </p:txBody>
      </p:sp>
      <p:sp>
        <p:nvSpPr>
          <p:cNvPr id="211" name="Google Shape;211;p33"/>
          <p:cNvSpPr txBox="1"/>
          <p:nvPr/>
        </p:nvSpPr>
        <p:spPr>
          <a:xfrm>
            <a:off x="465500" y="709700"/>
            <a:ext cx="439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Cuarto </a:t>
            </a:r>
            <a:r>
              <a:rPr lang="es" sz="1800">
                <a:solidFill>
                  <a:schemeClr val="dk2"/>
                </a:solidFill>
              </a:rPr>
              <a:t>modelo - Resultados</a:t>
            </a:r>
            <a:endParaRPr sz="1800">
              <a:solidFill>
                <a:schemeClr val="dk2"/>
              </a:solidFill>
            </a:endParaRPr>
          </a:p>
        </p:txBody>
      </p:sp>
      <p:pic>
        <p:nvPicPr>
          <p:cNvPr id="212" name="Google Shape;212;p33"/>
          <p:cNvPicPr preferRelativeResize="0"/>
          <p:nvPr/>
        </p:nvPicPr>
        <p:blipFill>
          <a:blip r:embed="rId3">
            <a:alphaModFix/>
          </a:blip>
          <a:stretch>
            <a:fillRect/>
          </a:stretch>
        </p:blipFill>
        <p:spPr>
          <a:xfrm>
            <a:off x="1813388" y="1171400"/>
            <a:ext cx="5517235" cy="3667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216" name="Shape 216"/>
        <p:cNvGrpSpPr/>
        <p:nvPr/>
      </p:nvGrpSpPr>
      <p:grpSpPr>
        <a:xfrm>
          <a:off x="0" y="0"/>
          <a:ext cx="0" cy="0"/>
          <a:chOff x="0" y="0"/>
          <a:chExt cx="0" cy="0"/>
        </a:xfrm>
      </p:grpSpPr>
      <p:sp>
        <p:nvSpPr>
          <p:cNvPr id="217" name="Google Shape;217;p34"/>
          <p:cNvSpPr txBox="1"/>
          <p:nvPr>
            <p:ph type="title"/>
          </p:nvPr>
        </p:nvSpPr>
        <p:spPr>
          <a:xfrm>
            <a:off x="311700" y="193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Ejecución del modelo</a:t>
            </a:r>
            <a:endParaRPr/>
          </a:p>
        </p:txBody>
      </p:sp>
      <p:sp>
        <p:nvSpPr>
          <p:cNvPr id="218" name="Google Shape;218;p34"/>
          <p:cNvSpPr txBox="1"/>
          <p:nvPr/>
        </p:nvSpPr>
        <p:spPr>
          <a:xfrm>
            <a:off x="465500" y="709700"/>
            <a:ext cx="439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Cuarto </a:t>
            </a:r>
            <a:r>
              <a:rPr lang="es" sz="1800">
                <a:solidFill>
                  <a:schemeClr val="dk2"/>
                </a:solidFill>
              </a:rPr>
              <a:t>modelo - Resultados</a:t>
            </a:r>
            <a:endParaRPr sz="1800">
              <a:solidFill>
                <a:schemeClr val="dk2"/>
              </a:solidFill>
            </a:endParaRPr>
          </a:p>
        </p:txBody>
      </p:sp>
      <p:pic>
        <p:nvPicPr>
          <p:cNvPr id="219" name="Google Shape;219;p34"/>
          <p:cNvPicPr preferRelativeResize="0"/>
          <p:nvPr/>
        </p:nvPicPr>
        <p:blipFill>
          <a:blip r:embed="rId3">
            <a:alphaModFix/>
          </a:blip>
          <a:stretch>
            <a:fillRect/>
          </a:stretch>
        </p:blipFill>
        <p:spPr>
          <a:xfrm>
            <a:off x="465500" y="1942363"/>
            <a:ext cx="2420225" cy="2427725"/>
          </a:xfrm>
          <a:prstGeom prst="rect">
            <a:avLst/>
          </a:prstGeom>
          <a:noFill/>
          <a:ln>
            <a:noFill/>
          </a:ln>
        </p:spPr>
      </p:pic>
      <p:pic>
        <p:nvPicPr>
          <p:cNvPr id="220" name="Google Shape;220;p34"/>
          <p:cNvPicPr preferRelativeResize="0"/>
          <p:nvPr/>
        </p:nvPicPr>
        <p:blipFill>
          <a:blip r:embed="rId4">
            <a:alphaModFix/>
          </a:blip>
          <a:stretch>
            <a:fillRect/>
          </a:stretch>
        </p:blipFill>
        <p:spPr>
          <a:xfrm>
            <a:off x="3180700" y="2069875"/>
            <a:ext cx="2351962" cy="1593980"/>
          </a:xfrm>
          <a:prstGeom prst="rect">
            <a:avLst/>
          </a:prstGeom>
          <a:noFill/>
          <a:ln>
            <a:noFill/>
          </a:ln>
        </p:spPr>
      </p:pic>
      <p:pic>
        <p:nvPicPr>
          <p:cNvPr id="221" name="Google Shape;221;p34"/>
          <p:cNvPicPr preferRelativeResize="0"/>
          <p:nvPr/>
        </p:nvPicPr>
        <p:blipFill>
          <a:blip r:embed="rId5">
            <a:alphaModFix/>
          </a:blip>
          <a:stretch>
            <a:fillRect/>
          </a:stretch>
        </p:blipFill>
        <p:spPr>
          <a:xfrm>
            <a:off x="5827626" y="1820825"/>
            <a:ext cx="3004675" cy="20361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225" name="Shape 225"/>
        <p:cNvGrpSpPr/>
        <p:nvPr/>
      </p:nvGrpSpPr>
      <p:grpSpPr>
        <a:xfrm>
          <a:off x="0" y="0"/>
          <a:ext cx="0" cy="0"/>
          <a:chOff x="0" y="0"/>
          <a:chExt cx="0" cy="0"/>
        </a:xfrm>
      </p:grpSpPr>
      <p:sp>
        <p:nvSpPr>
          <p:cNvPr id="226" name="Google Shape;226;p35"/>
          <p:cNvSpPr txBox="1"/>
          <p:nvPr>
            <p:ph type="title"/>
          </p:nvPr>
        </p:nvSpPr>
        <p:spPr>
          <a:xfrm>
            <a:off x="311700" y="193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Random Search</a:t>
            </a:r>
            <a:endParaRPr/>
          </a:p>
        </p:txBody>
      </p:sp>
      <p:sp>
        <p:nvSpPr>
          <p:cNvPr id="227" name="Google Shape;227;p35"/>
          <p:cNvSpPr txBox="1"/>
          <p:nvPr/>
        </p:nvSpPr>
        <p:spPr>
          <a:xfrm>
            <a:off x="465500" y="709700"/>
            <a:ext cx="439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Combinación de </a:t>
            </a:r>
            <a:r>
              <a:rPr lang="es" sz="1800">
                <a:solidFill>
                  <a:schemeClr val="dk2"/>
                </a:solidFill>
              </a:rPr>
              <a:t>hiper parámetros</a:t>
            </a:r>
            <a:endParaRPr sz="1800">
              <a:solidFill>
                <a:schemeClr val="dk2"/>
              </a:solidFill>
            </a:endParaRPr>
          </a:p>
        </p:txBody>
      </p:sp>
      <p:pic>
        <p:nvPicPr>
          <p:cNvPr id="228" name="Google Shape;228;p35"/>
          <p:cNvPicPr preferRelativeResize="0"/>
          <p:nvPr/>
        </p:nvPicPr>
        <p:blipFill>
          <a:blip r:embed="rId3">
            <a:alphaModFix/>
          </a:blip>
          <a:stretch>
            <a:fillRect/>
          </a:stretch>
        </p:blipFill>
        <p:spPr>
          <a:xfrm>
            <a:off x="2012875" y="1171400"/>
            <a:ext cx="5118250" cy="1706075"/>
          </a:xfrm>
          <a:prstGeom prst="rect">
            <a:avLst/>
          </a:prstGeom>
          <a:noFill/>
          <a:ln>
            <a:noFill/>
          </a:ln>
        </p:spPr>
      </p:pic>
      <p:pic>
        <p:nvPicPr>
          <p:cNvPr id="229" name="Google Shape;229;p35"/>
          <p:cNvPicPr preferRelativeResize="0"/>
          <p:nvPr/>
        </p:nvPicPr>
        <p:blipFill>
          <a:blip r:embed="rId4">
            <a:alphaModFix/>
          </a:blip>
          <a:stretch>
            <a:fillRect/>
          </a:stretch>
        </p:blipFill>
        <p:spPr>
          <a:xfrm>
            <a:off x="2532075" y="2950500"/>
            <a:ext cx="4079859" cy="1961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Mejores resultados</a:t>
            </a:r>
            <a:endParaRPr/>
          </a:p>
        </p:txBody>
      </p:sp>
      <p:sp>
        <p:nvSpPr>
          <p:cNvPr id="235" name="Google Shape;235;p3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SzPts val="2000"/>
              <a:buChar char="-"/>
            </a:pPr>
            <a:r>
              <a:rPr lang="es" sz="2000"/>
              <a:t>A partir de las 50 épocas no se encontraba mejoras significativas en los resultados de los modelos.</a:t>
            </a:r>
            <a:endParaRPr sz="2000"/>
          </a:p>
          <a:p>
            <a:pPr indent="-355600" lvl="0" marL="457200" rtl="0" algn="l">
              <a:lnSpc>
                <a:spcPct val="150000"/>
              </a:lnSpc>
              <a:spcBef>
                <a:spcPts val="0"/>
              </a:spcBef>
              <a:spcAft>
                <a:spcPts val="0"/>
              </a:spcAft>
              <a:buSzPts val="2000"/>
              <a:buChar char="-"/>
            </a:pPr>
            <a:r>
              <a:rPr lang="es" sz="2000"/>
              <a:t>El modelo dio mejores resultados de mAP50 con las imágenes de 640px.</a:t>
            </a:r>
            <a:endParaRPr sz="2000"/>
          </a:p>
          <a:p>
            <a:pPr indent="-355600" lvl="0" marL="457200" rtl="0" algn="l">
              <a:lnSpc>
                <a:spcPct val="150000"/>
              </a:lnSpc>
              <a:spcBef>
                <a:spcPts val="0"/>
              </a:spcBef>
              <a:spcAft>
                <a:spcPts val="0"/>
              </a:spcAft>
              <a:buSzPts val="2000"/>
              <a:buChar char="-"/>
            </a:pPr>
            <a:r>
              <a:rPr lang="es" sz="2000"/>
              <a:t>Learning rate: Entre los que se experimentaron, el mejor fue con 0.01</a:t>
            </a:r>
            <a:endParaRPr sz="2000"/>
          </a:p>
          <a:p>
            <a:pPr indent="-355600" lvl="0" marL="457200" rtl="0" algn="l">
              <a:lnSpc>
                <a:spcPct val="150000"/>
              </a:lnSpc>
              <a:spcBef>
                <a:spcPts val="0"/>
              </a:spcBef>
              <a:spcAft>
                <a:spcPts val="0"/>
              </a:spcAft>
              <a:buSzPts val="2000"/>
              <a:buChar char="-"/>
            </a:pPr>
            <a:r>
              <a:rPr lang="es" sz="2000"/>
              <a:t>Adam mostró mejores resultados que SGD. </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239" name="Shape 239"/>
        <p:cNvGrpSpPr/>
        <p:nvPr/>
      </p:nvGrpSpPr>
      <p:grpSpPr>
        <a:xfrm>
          <a:off x="0" y="0"/>
          <a:ext cx="0" cy="0"/>
          <a:chOff x="0" y="0"/>
          <a:chExt cx="0" cy="0"/>
        </a:xfrm>
      </p:grpSpPr>
      <p:sp>
        <p:nvSpPr>
          <p:cNvPr id="240" name="Google Shape;240;p3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Ejecución del modelo</a:t>
            </a:r>
            <a:endParaRPr/>
          </a:p>
        </p:txBody>
      </p:sp>
      <p:sp>
        <p:nvSpPr>
          <p:cNvPr id="241" name="Google Shape;241;p37"/>
          <p:cNvSpPr txBox="1"/>
          <p:nvPr/>
        </p:nvSpPr>
        <p:spPr>
          <a:xfrm>
            <a:off x="465500" y="1068375"/>
            <a:ext cx="439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Quinto modelo - Ejecución</a:t>
            </a:r>
            <a:endParaRPr sz="1800">
              <a:solidFill>
                <a:schemeClr val="dk2"/>
              </a:solidFill>
            </a:endParaRPr>
          </a:p>
        </p:txBody>
      </p:sp>
      <p:sp>
        <p:nvSpPr>
          <p:cNvPr id="242" name="Google Shape;242;p37"/>
          <p:cNvSpPr txBox="1"/>
          <p:nvPr/>
        </p:nvSpPr>
        <p:spPr>
          <a:xfrm>
            <a:off x="1896925" y="4364900"/>
            <a:ext cx="611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Con las 6 clases con data augmentation, 40 epochs</a:t>
            </a:r>
            <a:endParaRPr sz="1800">
              <a:solidFill>
                <a:schemeClr val="dk2"/>
              </a:solidFill>
            </a:endParaRPr>
          </a:p>
        </p:txBody>
      </p:sp>
      <p:pic>
        <p:nvPicPr>
          <p:cNvPr id="243" name="Google Shape;243;p37"/>
          <p:cNvPicPr preferRelativeResize="0"/>
          <p:nvPr/>
        </p:nvPicPr>
        <p:blipFill>
          <a:blip r:embed="rId3">
            <a:alphaModFix/>
          </a:blip>
          <a:stretch>
            <a:fillRect/>
          </a:stretch>
        </p:blipFill>
        <p:spPr>
          <a:xfrm>
            <a:off x="579750" y="1530075"/>
            <a:ext cx="5568237" cy="966988"/>
          </a:xfrm>
          <a:prstGeom prst="rect">
            <a:avLst/>
          </a:prstGeom>
          <a:noFill/>
          <a:ln>
            <a:noFill/>
          </a:ln>
        </p:spPr>
      </p:pic>
      <p:pic>
        <p:nvPicPr>
          <p:cNvPr id="244" name="Google Shape;244;p37"/>
          <p:cNvPicPr preferRelativeResize="0"/>
          <p:nvPr/>
        </p:nvPicPr>
        <p:blipFill>
          <a:blip r:embed="rId4">
            <a:alphaModFix/>
          </a:blip>
          <a:stretch>
            <a:fillRect/>
          </a:stretch>
        </p:blipFill>
        <p:spPr>
          <a:xfrm>
            <a:off x="1039124" y="2544682"/>
            <a:ext cx="4081451" cy="1772618"/>
          </a:xfrm>
          <a:prstGeom prst="rect">
            <a:avLst/>
          </a:prstGeom>
          <a:noFill/>
          <a:ln>
            <a:noFill/>
          </a:ln>
        </p:spPr>
      </p:pic>
      <p:pic>
        <p:nvPicPr>
          <p:cNvPr id="245" name="Google Shape;245;p37"/>
          <p:cNvPicPr preferRelativeResize="0"/>
          <p:nvPr/>
        </p:nvPicPr>
        <p:blipFill>
          <a:blip r:embed="rId5">
            <a:alphaModFix/>
          </a:blip>
          <a:stretch>
            <a:fillRect/>
          </a:stretch>
        </p:blipFill>
        <p:spPr>
          <a:xfrm>
            <a:off x="6330893" y="1530075"/>
            <a:ext cx="2153675" cy="2714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249" name="Shape 249"/>
        <p:cNvGrpSpPr/>
        <p:nvPr/>
      </p:nvGrpSpPr>
      <p:grpSpPr>
        <a:xfrm>
          <a:off x="0" y="0"/>
          <a:ext cx="0" cy="0"/>
          <a:chOff x="0" y="0"/>
          <a:chExt cx="0" cy="0"/>
        </a:xfrm>
      </p:grpSpPr>
      <p:sp>
        <p:nvSpPr>
          <p:cNvPr id="250" name="Google Shape;250;p38"/>
          <p:cNvSpPr txBox="1"/>
          <p:nvPr>
            <p:ph type="title"/>
          </p:nvPr>
        </p:nvSpPr>
        <p:spPr>
          <a:xfrm>
            <a:off x="311700" y="193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Ejecución del modelo</a:t>
            </a:r>
            <a:endParaRPr/>
          </a:p>
        </p:txBody>
      </p:sp>
      <p:sp>
        <p:nvSpPr>
          <p:cNvPr id="251" name="Google Shape;251;p38"/>
          <p:cNvSpPr txBox="1"/>
          <p:nvPr/>
        </p:nvSpPr>
        <p:spPr>
          <a:xfrm>
            <a:off x="465500" y="709700"/>
            <a:ext cx="439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Quinto </a:t>
            </a:r>
            <a:r>
              <a:rPr lang="es" sz="1800">
                <a:solidFill>
                  <a:schemeClr val="dk2"/>
                </a:solidFill>
              </a:rPr>
              <a:t>modelo - Resultados</a:t>
            </a:r>
            <a:endParaRPr sz="1800">
              <a:solidFill>
                <a:schemeClr val="dk2"/>
              </a:solidFill>
            </a:endParaRPr>
          </a:p>
        </p:txBody>
      </p:sp>
      <p:pic>
        <p:nvPicPr>
          <p:cNvPr id="252" name="Google Shape;252;p38"/>
          <p:cNvPicPr preferRelativeResize="0"/>
          <p:nvPr/>
        </p:nvPicPr>
        <p:blipFill>
          <a:blip r:embed="rId3">
            <a:alphaModFix/>
          </a:blip>
          <a:stretch>
            <a:fillRect/>
          </a:stretch>
        </p:blipFill>
        <p:spPr>
          <a:xfrm>
            <a:off x="311700" y="1224825"/>
            <a:ext cx="4199650" cy="3667300"/>
          </a:xfrm>
          <a:prstGeom prst="rect">
            <a:avLst/>
          </a:prstGeom>
          <a:noFill/>
          <a:ln>
            <a:noFill/>
          </a:ln>
        </p:spPr>
      </p:pic>
      <p:pic>
        <p:nvPicPr>
          <p:cNvPr id="253" name="Google Shape;253;p38"/>
          <p:cNvPicPr preferRelativeResize="0"/>
          <p:nvPr/>
        </p:nvPicPr>
        <p:blipFill>
          <a:blip r:embed="rId4">
            <a:alphaModFix/>
          </a:blip>
          <a:stretch>
            <a:fillRect/>
          </a:stretch>
        </p:blipFill>
        <p:spPr>
          <a:xfrm>
            <a:off x="4686500" y="1963075"/>
            <a:ext cx="4330475" cy="17457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257" name="Shape 257"/>
        <p:cNvGrpSpPr/>
        <p:nvPr/>
      </p:nvGrpSpPr>
      <p:grpSpPr>
        <a:xfrm>
          <a:off x="0" y="0"/>
          <a:ext cx="0" cy="0"/>
          <a:chOff x="0" y="0"/>
          <a:chExt cx="0" cy="0"/>
        </a:xfrm>
      </p:grpSpPr>
      <p:sp>
        <p:nvSpPr>
          <p:cNvPr id="258" name="Google Shape;258;p39"/>
          <p:cNvSpPr txBox="1"/>
          <p:nvPr>
            <p:ph type="title"/>
          </p:nvPr>
        </p:nvSpPr>
        <p:spPr>
          <a:xfrm>
            <a:off x="311700" y="193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Ejecución del modelo</a:t>
            </a:r>
            <a:endParaRPr/>
          </a:p>
        </p:txBody>
      </p:sp>
      <p:sp>
        <p:nvSpPr>
          <p:cNvPr id="259" name="Google Shape;259;p39"/>
          <p:cNvSpPr txBox="1"/>
          <p:nvPr/>
        </p:nvSpPr>
        <p:spPr>
          <a:xfrm>
            <a:off x="465500" y="709700"/>
            <a:ext cx="439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Quinto </a:t>
            </a:r>
            <a:r>
              <a:rPr lang="es" sz="1800">
                <a:solidFill>
                  <a:schemeClr val="dk2"/>
                </a:solidFill>
              </a:rPr>
              <a:t>modelo - Resultados</a:t>
            </a:r>
            <a:endParaRPr sz="1800">
              <a:solidFill>
                <a:schemeClr val="dk2"/>
              </a:solidFill>
            </a:endParaRPr>
          </a:p>
        </p:txBody>
      </p:sp>
      <p:pic>
        <p:nvPicPr>
          <p:cNvPr id="260" name="Google Shape;260;p39"/>
          <p:cNvPicPr preferRelativeResize="0"/>
          <p:nvPr/>
        </p:nvPicPr>
        <p:blipFill>
          <a:blip r:embed="rId3">
            <a:alphaModFix/>
          </a:blip>
          <a:stretch>
            <a:fillRect/>
          </a:stretch>
        </p:blipFill>
        <p:spPr>
          <a:xfrm>
            <a:off x="250675" y="1225175"/>
            <a:ext cx="5373624" cy="3582424"/>
          </a:xfrm>
          <a:prstGeom prst="rect">
            <a:avLst/>
          </a:prstGeom>
          <a:noFill/>
          <a:ln>
            <a:noFill/>
          </a:ln>
        </p:spPr>
      </p:pic>
      <p:pic>
        <p:nvPicPr>
          <p:cNvPr id="261" name="Google Shape;261;p39"/>
          <p:cNvPicPr preferRelativeResize="0"/>
          <p:nvPr/>
        </p:nvPicPr>
        <p:blipFill>
          <a:blip r:embed="rId4">
            <a:alphaModFix/>
          </a:blip>
          <a:stretch>
            <a:fillRect/>
          </a:stretch>
        </p:blipFill>
        <p:spPr>
          <a:xfrm>
            <a:off x="6349825" y="84650"/>
            <a:ext cx="2273176" cy="1524275"/>
          </a:xfrm>
          <a:prstGeom prst="rect">
            <a:avLst/>
          </a:prstGeom>
          <a:noFill/>
          <a:ln>
            <a:noFill/>
          </a:ln>
        </p:spPr>
      </p:pic>
      <p:pic>
        <p:nvPicPr>
          <p:cNvPr id="262" name="Google Shape;262;p39"/>
          <p:cNvPicPr preferRelativeResize="0"/>
          <p:nvPr/>
        </p:nvPicPr>
        <p:blipFill>
          <a:blip r:embed="rId5">
            <a:alphaModFix/>
          </a:blip>
          <a:stretch>
            <a:fillRect/>
          </a:stretch>
        </p:blipFill>
        <p:spPr>
          <a:xfrm>
            <a:off x="6297200" y="1714289"/>
            <a:ext cx="2497374" cy="1657626"/>
          </a:xfrm>
          <a:prstGeom prst="rect">
            <a:avLst/>
          </a:prstGeom>
          <a:noFill/>
          <a:ln>
            <a:noFill/>
          </a:ln>
        </p:spPr>
      </p:pic>
      <p:pic>
        <p:nvPicPr>
          <p:cNvPr id="263" name="Google Shape;263;p39"/>
          <p:cNvPicPr preferRelativeResize="0"/>
          <p:nvPr/>
        </p:nvPicPr>
        <p:blipFill>
          <a:blip r:embed="rId6">
            <a:alphaModFix/>
          </a:blip>
          <a:stretch>
            <a:fillRect/>
          </a:stretch>
        </p:blipFill>
        <p:spPr>
          <a:xfrm>
            <a:off x="6349825" y="3477275"/>
            <a:ext cx="2444751" cy="1605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267" name="Shape 267"/>
        <p:cNvGrpSpPr/>
        <p:nvPr/>
      </p:nvGrpSpPr>
      <p:grpSpPr>
        <a:xfrm>
          <a:off x="0" y="0"/>
          <a:ext cx="0" cy="0"/>
          <a:chOff x="0" y="0"/>
          <a:chExt cx="0" cy="0"/>
        </a:xfrm>
      </p:grpSpPr>
      <p:sp>
        <p:nvSpPr>
          <p:cNvPr id="268" name="Google Shape;268;p40"/>
          <p:cNvSpPr txBox="1"/>
          <p:nvPr>
            <p:ph type="title"/>
          </p:nvPr>
        </p:nvSpPr>
        <p:spPr>
          <a:xfrm>
            <a:off x="311700" y="193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Ejecución del modelo</a:t>
            </a:r>
            <a:endParaRPr/>
          </a:p>
        </p:txBody>
      </p:sp>
      <p:sp>
        <p:nvSpPr>
          <p:cNvPr id="269" name="Google Shape;269;p40"/>
          <p:cNvSpPr txBox="1"/>
          <p:nvPr/>
        </p:nvSpPr>
        <p:spPr>
          <a:xfrm>
            <a:off x="465500" y="709700"/>
            <a:ext cx="439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Quinto modelo - Resultados</a:t>
            </a:r>
            <a:endParaRPr sz="1800">
              <a:solidFill>
                <a:schemeClr val="dk2"/>
              </a:solidFill>
            </a:endParaRPr>
          </a:p>
        </p:txBody>
      </p:sp>
      <p:pic>
        <p:nvPicPr>
          <p:cNvPr id="270" name="Google Shape;270;p40"/>
          <p:cNvPicPr preferRelativeResize="0"/>
          <p:nvPr/>
        </p:nvPicPr>
        <p:blipFill>
          <a:blip r:embed="rId3">
            <a:alphaModFix/>
          </a:blip>
          <a:stretch>
            <a:fillRect/>
          </a:stretch>
        </p:blipFill>
        <p:spPr>
          <a:xfrm>
            <a:off x="465500" y="1137425"/>
            <a:ext cx="3354726" cy="1929350"/>
          </a:xfrm>
          <a:prstGeom prst="rect">
            <a:avLst/>
          </a:prstGeom>
          <a:noFill/>
          <a:ln>
            <a:noFill/>
          </a:ln>
        </p:spPr>
      </p:pic>
      <p:pic>
        <p:nvPicPr>
          <p:cNvPr id="271" name="Google Shape;271;p40"/>
          <p:cNvPicPr preferRelativeResize="0"/>
          <p:nvPr/>
        </p:nvPicPr>
        <p:blipFill>
          <a:blip r:embed="rId4">
            <a:alphaModFix/>
          </a:blip>
          <a:stretch>
            <a:fillRect/>
          </a:stretch>
        </p:blipFill>
        <p:spPr>
          <a:xfrm>
            <a:off x="4572008" y="1171400"/>
            <a:ext cx="3668418" cy="3158250"/>
          </a:xfrm>
          <a:prstGeom prst="rect">
            <a:avLst/>
          </a:prstGeom>
          <a:noFill/>
          <a:ln>
            <a:noFill/>
          </a:ln>
        </p:spPr>
      </p:pic>
      <p:pic>
        <p:nvPicPr>
          <p:cNvPr id="272" name="Google Shape;272;p40"/>
          <p:cNvPicPr preferRelativeResize="0"/>
          <p:nvPr/>
        </p:nvPicPr>
        <p:blipFill>
          <a:blip r:embed="rId5">
            <a:alphaModFix/>
          </a:blip>
          <a:stretch>
            <a:fillRect/>
          </a:stretch>
        </p:blipFill>
        <p:spPr>
          <a:xfrm>
            <a:off x="465500" y="3179750"/>
            <a:ext cx="1896424" cy="1900964"/>
          </a:xfrm>
          <a:prstGeom prst="rect">
            <a:avLst/>
          </a:prstGeom>
          <a:noFill/>
          <a:ln>
            <a:noFill/>
          </a:ln>
        </p:spPr>
      </p:pic>
      <p:pic>
        <p:nvPicPr>
          <p:cNvPr id="273" name="Google Shape;273;p40"/>
          <p:cNvPicPr preferRelativeResize="0"/>
          <p:nvPr/>
        </p:nvPicPr>
        <p:blipFill rotWithShape="1">
          <a:blip r:embed="rId6">
            <a:alphaModFix/>
          </a:blip>
          <a:srcRect b="0" l="0" r="47182" t="9024"/>
          <a:stretch/>
        </p:blipFill>
        <p:spPr>
          <a:xfrm>
            <a:off x="2518750" y="3179752"/>
            <a:ext cx="1896425" cy="177986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277" name="Shape 277"/>
        <p:cNvGrpSpPr/>
        <p:nvPr/>
      </p:nvGrpSpPr>
      <p:grpSpPr>
        <a:xfrm>
          <a:off x="0" y="0"/>
          <a:ext cx="0" cy="0"/>
          <a:chOff x="0" y="0"/>
          <a:chExt cx="0" cy="0"/>
        </a:xfrm>
      </p:grpSpPr>
      <p:sp>
        <p:nvSpPr>
          <p:cNvPr id="278" name="Google Shape;278;p41"/>
          <p:cNvSpPr txBox="1"/>
          <p:nvPr>
            <p:ph type="title"/>
          </p:nvPr>
        </p:nvSpPr>
        <p:spPr>
          <a:xfrm>
            <a:off x="311700" y="193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Ejecución del modelo</a:t>
            </a:r>
            <a:endParaRPr/>
          </a:p>
        </p:txBody>
      </p:sp>
      <p:sp>
        <p:nvSpPr>
          <p:cNvPr id="279" name="Google Shape;279;p41"/>
          <p:cNvSpPr txBox="1"/>
          <p:nvPr/>
        </p:nvSpPr>
        <p:spPr>
          <a:xfrm>
            <a:off x="465500" y="709700"/>
            <a:ext cx="439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Quinto modelo - Resultados</a:t>
            </a:r>
            <a:endParaRPr sz="1800">
              <a:solidFill>
                <a:schemeClr val="dk2"/>
              </a:solidFill>
            </a:endParaRPr>
          </a:p>
        </p:txBody>
      </p:sp>
      <p:pic>
        <p:nvPicPr>
          <p:cNvPr id="280" name="Google Shape;280;p41"/>
          <p:cNvPicPr preferRelativeResize="0"/>
          <p:nvPr/>
        </p:nvPicPr>
        <p:blipFill>
          <a:blip r:embed="rId3">
            <a:alphaModFix/>
          </a:blip>
          <a:stretch>
            <a:fillRect/>
          </a:stretch>
        </p:blipFill>
        <p:spPr>
          <a:xfrm rot="5400000">
            <a:off x="2710897" y="564052"/>
            <a:ext cx="3722200" cy="49369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4113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Contexto</a:t>
            </a:r>
            <a:endParaRPr/>
          </a:p>
        </p:txBody>
      </p:sp>
      <p:sp>
        <p:nvSpPr>
          <p:cNvPr id="73" name="Google Shape;73;p15"/>
          <p:cNvSpPr txBox="1"/>
          <p:nvPr>
            <p:ph idx="1" type="body"/>
          </p:nvPr>
        </p:nvSpPr>
        <p:spPr>
          <a:xfrm>
            <a:off x="311700" y="1152475"/>
            <a:ext cx="37641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sz="1600"/>
              <a:t>La gestión de residuos urbanos es un desafío global. La creciente población mundial y el consumo desenfrenado generan grandes cantidades de residuos. La eliminación inadecuada de los residuos tiene impactos negativos en el medio ambiente, la salud pública y la economía.</a:t>
            </a:r>
            <a:endParaRPr sz="1600"/>
          </a:p>
        </p:txBody>
      </p:sp>
      <p:pic>
        <p:nvPicPr>
          <p:cNvPr id="74" name="Google Shape;74;p15"/>
          <p:cNvPicPr preferRelativeResize="0"/>
          <p:nvPr/>
        </p:nvPicPr>
        <p:blipFill>
          <a:blip r:embed="rId3">
            <a:alphaModFix/>
          </a:blip>
          <a:stretch>
            <a:fillRect/>
          </a:stretch>
        </p:blipFill>
        <p:spPr>
          <a:xfrm>
            <a:off x="5242825" y="352425"/>
            <a:ext cx="3257550" cy="4438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Recomendaciones Trabajos Futuros</a:t>
            </a:r>
            <a:endParaRPr/>
          </a:p>
        </p:txBody>
      </p:sp>
      <p:sp>
        <p:nvSpPr>
          <p:cNvPr id="286" name="Google Shape;286;p4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El proyecto SmartCleanVision ha explorado el potencial de la visión por computadora en la gestión de residuos urbanos. </a:t>
            </a:r>
            <a:endParaRPr/>
          </a:p>
          <a:p>
            <a:pPr indent="-342900" lvl="0" marL="457200" rtl="0" algn="l">
              <a:spcBef>
                <a:spcPts val="0"/>
              </a:spcBef>
              <a:spcAft>
                <a:spcPts val="0"/>
              </a:spcAft>
              <a:buSzPts val="1800"/>
              <a:buChar char="-"/>
            </a:pPr>
            <a:r>
              <a:rPr lang="es"/>
              <a:t>Aunque el modelo YOLO, entrenado con el conjunto de datos TrashNet, ha mostrado un progreso notable, todavía no alcanza una funcionalidad completa. </a:t>
            </a:r>
            <a:endParaRPr/>
          </a:p>
          <a:p>
            <a:pPr indent="-342900" lvl="0" marL="457200" rtl="0" algn="l">
              <a:spcBef>
                <a:spcPts val="0"/>
              </a:spcBef>
              <a:spcAft>
                <a:spcPts val="0"/>
              </a:spcAft>
              <a:buSzPts val="1800"/>
              <a:buChar char="-"/>
            </a:pPr>
            <a:r>
              <a:rPr lang="es"/>
              <a:t>Actualmente, el modelo necesita refinamientos adicionales para mejorar su precisión en la identificación de residuos, ya que enfrenta desafíos en la detección precisa bajo diversas condiciones ambientales. Podría considerarse variar con el tamaño del batchsize, data augmentation con mayor variaciones de color, mayor diversidad de datos.</a:t>
            </a:r>
            <a:endParaRPr/>
          </a:p>
          <a:p>
            <a:pPr indent="-342900" lvl="0" marL="457200" rtl="0" algn="l">
              <a:spcBef>
                <a:spcPts val="0"/>
              </a:spcBef>
              <a:spcAft>
                <a:spcPts val="0"/>
              </a:spcAft>
              <a:buSzPts val="1800"/>
              <a:buChar char="-"/>
            </a:pPr>
            <a:r>
              <a:rPr lang="es"/>
              <a:t>Probar con otras arquitecturas que puedan permitir variar el tamaño del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43"/>
          <p:cNvPicPr preferRelativeResize="0"/>
          <p:nvPr/>
        </p:nvPicPr>
        <p:blipFill>
          <a:blip r:embed="rId3">
            <a:alphaModFix/>
          </a:blip>
          <a:stretch>
            <a:fillRect/>
          </a:stretch>
        </p:blipFill>
        <p:spPr>
          <a:xfrm>
            <a:off x="5920800" y="0"/>
            <a:ext cx="3223199" cy="5143500"/>
          </a:xfrm>
          <a:prstGeom prst="rect">
            <a:avLst/>
          </a:prstGeom>
          <a:noFill/>
          <a:ln>
            <a:noFill/>
          </a:ln>
        </p:spPr>
      </p:pic>
      <p:sp>
        <p:nvSpPr>
          <p:cNvPr id="292" name="Google Shape;292;p43"/>
          <p:cNvSpPr txBox="1"/>
          <p:nvPr>
            <p:ph type="title"/>
          </p:nvPr>
        </p:nvSpPr>
        <p:spPr>
          <a:xfrm>
            <a:off x="311700" y="445025"/>
            <a:ext cx="5577900" cy="945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s"/>
              <a:t>Casos de Uso y Beneficios de la Solución</a:t>
            </a:r>
            <a:endParaRPr/>
          </a:p>
          <a:p>
            <a:pPr indent="0" lvl="0" marL="0" rtl="0" algn="l">
              <a:spcBef>
                <a:spcPts val="0"/>
              </a:spcBef>
              <a:spcAft>
                <a:spcPts val="0"/>
              </a:spcAft>
              <a:buClr>
                <a:schemeClr val="dk1"/>
              </a:buClr>
              <a:buSzPct val="36666"/>
              <a:buFont typeface="Arial"/>
              <a:buNone/>
            </a:pPr>
            <a:r>
              <a:t/>
            </a:r>
            <a:endParaRPr/>
          </a:p>
          <a:p>
            <a:pPr indent="0" lvl="0" marL="0" rtl="0" algn="l">
              <a:spcBef>
                <a:spcPts val="0"/>
              </a:spcBef>
              <a:spcAft>
                <a:spcPts val="0"/>
              </a:spcAft>
              <a:buNone/>
            </a:pPr>
            <a:r>
              <a:t/>
            </a:r>
            <a:endParaRPr/>
          </a:p>
        </p:txBody>
      </p:sp>
      <p:sp>
        <p:nvSpPr>
          <p:cNvPr id="293" name="Google Shape;293;p43"/>
          <p:cNvSpPr txBox="1"/>
          <p:nvPr>
            <p:ph idx="1" type="body"/>
          </p:nvPr>
        </p:nvSpPr>
        <p:spPr>
          <a:xfrm>
            <a:off x="311700" y="1434325"/>
            <a:ext cx="5194200" cy="3087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605"/>
              <a:buNone/>
            </a:pPr>
            <a:r>
              <a:rPr lang="es"/>
              <a:t>•La detección inteligente de residuos puede utilizarse en una variedad de contextos, desde la optimización de la recolección de residuos hasta la gestión de los vertederos.</a:t>
            </a:r>
            <a:endParaRPr/>
          </a:p>
          <a:p>
            <a:pPr indent="0" lvl="0" marL="0" rtl="0" algn="just">
              <a:lnSpc>
                <a:spcPct val="115000"/>
              </a:lnSpc>
              <a:spcBef>
                <a:spcPts val="0"/>
              </a:spcBef>
              <a:spcAft>
                <a:spcPts val="0"/>
              </a:spcAft>
              <a:buSzPts val="605"/>
              <a:buNone/>
            </a:pPr>
            <a:r>
              <a:rPr lang="es"/>
              <a:t>•En las ciudades, la tecnología puede mejorar la eficiencia de la recolección de residuos, reduciendo los costos y mejorando la sostenibilidad ambiental.</a:t>
            </a:r>
            <a:endParaRPr/>
          </a:p>
          <a:p>
            <a:pPr indent="0" lvl="0" marL="0" rtl="0" algn="just">
              <a:lnSpc>
                <a:spcPct val="115000"/>
              </a:lnSpc>
              <a:spcBef>
                <a:spcPts val="0"/>
              </a:spcBef>
              <a:spcAft>
                <a:spcPts val="0"/>
              </a:spcAft>
              <a:buSzPts val="605"/>
              <a:buNone/>
            </a:pPr>
            <a:r>
              <a:rPr lang="es"/>
              <a:t>•En los vertederos, la detección inteligente puede automatizar la clasificación de residuos, facilitando la separación y el reciclaje.</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Motivación del </a:t>
            </a:r>
            <a:r>
              <a:rPr lang="es"/>
              <a:t>artículo</a:t>
            </a:r>
            <a:endParaRPr/>
          </a:p>
        </p:txBody>
      </p:sp>
      <p:sp>
        <p:nvSpPr>
          <p:cNvPr id="80" name="Google Shape;80;p16"/>
          <p:cNvSpPr txBox="1"/>
          <p:nvPr>
            <p:ph idx="1" type="body"/>
          </p:nvPr>
        </p:nvSpPr>
        <p:spPr>
          <a:xfrm>
            <a:off x="311700" y="1911875"/>
            <a:ext cx="85206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La motivación detrás del proyecto es abordar el problema global de gestión de residuos, específicamente el reciclaje. Al automatizar la clasificación de residuos, se puede mejorar la eficiencia del reciclaje, reduciendo así el impacto ambiental y los costos asociados con la gestión de residuos.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Objetivo</a:t>
            </a:r>
            <a:endParaRPr/>
          </a:p>
        </p:txBody>
      </p:sp>
      <p:sp>
        <p:nvSpPr>
          <p:cNvPr id="86" name="Google Shape;86;p1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t>El proyecto tiene como objetivo mejorar la sostenibilidad ambiental mediante la implementación de la visión por computadora para la detección y gestión de residuos urbanos.</a:t>
            </a:r>
            <a:endParaRPr/>
          </a:p>
          <a:p>
            <a:pPr indent="0" lvl="0" marL="0" rtl="0" algn="l">
              <a:spcBef>
                <a:spcPts val="1200"/>
              </a:spcBef>
              <a:spcAft>
                <a:spcPts val="0"/>
              </a:spcAft>
              <a:buNone/>
            </a:pPr>
            <a:r>
              <a:rPr lang="es"/>
              <a:t>Automatización: Busca reemplazar los métodos tradicionales de gestión de residuos por un sistema automatizado, más eficiente y preciso.</a:t>
            </a:r>
            <a:endParaRPr/>
          </a:p>
          <a:p>
            <a:pPr indent="0" lvl="0" marL="0" rtl="0" algn="l">
              <a:spcBef>
                <a:spcPts val="1200"/>
              </a:spcBef>
              <a:spcAft>
                <a:spcPts val="0"/>
              </a:spcAft>
              <a:buNone/>
            </a:pPr>
            <a:r>
              <a:rPr lang="es"/>
              <a:t>Detección: </a:t>
            </a:r>
            <a:r>
              <a:rPr lang="es"/>
              <a:t>Utiliza</a:t>
            </a:r>
            <a:r>
              <a:rPr lang="es"/>
              <a:t> algoritmos de visión por computadora para identificar y clasificar diferentes tipos de residuos urbanos en tiempo real.</a:t>
            </a:r>
            <a:endParaRPr/>
          </a:p>
          <a:p>
            <a:pPr indent="0" lvl="0" marL="0" rtl="0" algn="l">
              <a:spcBef>
                <a:spcPts val="1200"/>
              </a:spcBef>
              <a:spcAft>
                <a:spcPts val="1200"/>
              </a:spcAft>
              <a:buNone/>
            </a:pPr>
            <a:r>
              <a:rPr lang="es"/>
              <a:t>Análisis: Permite realizar análisis de la composición de los residuos, facilitando la toma de decisiones para mejorar la gestión de residuos.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Dataset</a:t>
            </a:r>
            <a:endParaRPr/>
          </a:p>
        </p:txBody>
      </p:sp>
      <p:sp>
        <p:nvSpPr>
          <p:cNvPr id="92" name="Google Shape;92;p18"/>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TrashNet es un conjunto de datos de imágenes de residuos urbanos creado específicamente para el entrenamiento de modelos de visión por computadora en el ámbito de la gestión de residuos. El conjunto contiene diferentes tipos de residuos, los cuales incluye vidrio, metal y papel. 2519 imágenes.</a:t>
            </a:r>
            <a:endParaRPr/>
          </a:p>
          <a:p>
            <a:pPr indent="0" lvl="0" marL="0" rtl="0" algn="l">
              <a:spcBef>
                <a:spcPts val="1200"/>
              </a:spcBef>
              <a:spcAft>
                <a:spcPts val="1200"/>
              </a:spcAft>
              <a:buNone/>
            </a:pPr>
            <a:r>
              <a:t/>
            </a:r>
            <a:endParaRPr/>
          </a:p>
        </p:txBody>
      </p:sp>
      <p:pic>
        <p:nvPicPr>
          <p:cNvPr id="93" name="Google Shape;93;p18"/>
          <p:cNvPicPr preferRelativeResize="0"/>
          <p:nvPr/>
        </p:nvPicPr>
        <p:blipFill>
          <a:blip r:embed="rId3">
            <a:alphaModFix/>
          </a:blip>
          <a:stretch>
            <a:fillRect/>
          </a:stretch>
        </p:blipFill>
        <p:spPr>
          <a:xfrm>
            <a:off x="966300" y="2463800"/>
            <a:ext cx="2324650" cy="2577824"/>
          </a:xfrm>
          <a:prstGeom prst="rect">
            <a:avLst/>
          </a:prstGeom>
          <a:noFill/>
          <a:ln>
            <a:noFill/>
          </a:ln>
        </p:spPr>
      </p:pic>
      <p:pic>
        <p:nvPicPr>
          <p:cNvPr id="94" name="Google Shape;94;p18"/>
          <p:cNvPicPr preferRelativeResize="0"/>
          <p:nvPr/>
        </p:nvPicPr>
        <p:blipFill>
          <a:blip r:embed="rId4">
            <a:alphaModFix/>
          </a:blip>
          <a:stretch>
            <a:fillRect/>
          </a:stretch>
        </p:blipFill>
        <p:spPr>
          <a:xfrm>
            <a:off x="4563576" y="2565675"/>
            <a:ext cx="3574473" cy="25778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98" name="Shape 98"/>
        <p:cNvGrpSpPr/>
        <p:nvPr/>
      </p:nvGrpSpPr>
      <p:grpSpPr>
        <a:xfrm>
          <a:off x="0" y="0"/>
          <a:ext cx="0" cy="0"/>
          <a:chOff x="0" y="0"/>
          <a:chExt cx="0" cy="0"/>
        </a:xfrm>
      </p:grpSpPr>
      <p:sp>
        <p:nvSpPr>
          <p:cNvPr id="99" name="Google Shape;99;p19"/>
          <p:cNvSpPr txBox="1"/>
          <p:nvPr>
            <p:ph type="title"/>
          </p:nvPr>
        </p:nvSpPr>
        <p:spPr>
          <a:xfrm>
            <a:off x="350850" y="2009100"/>
            <a:ext cx="3738000" cy="112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Arquitectura del Modelo: YOLOv8n</a:t>
            </a:r>
            <a:endParaRPr/>
          </a:p>
        </p:txBody>
      </p:sp>
      <p:pic>
        <p:nvPicPr>
          <p:cNvPr id="100" name="Google Shape;100;p19"/>
          <p:cNvPicPr preferRelativeResize="0"/>
          <p:nvPr/>
        </p:nvPicPr>
        <p:blipFill>
          <a:blip r:embed="rId3">
            <a:alphaModFix/>
          </a:blip>
          <a:stretch>
            <a:fillRect/>
          </a:stretch>
        </p:blipFill>
        <p:spPr>
          <a:xfrm>
            <a:off x="4233557" y="0"/>
            <a:ext cx="4910436"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s"/>
              <a:t>Arquitectura del Modelo base: YOLOv8n</a:t>
            </a:r>
            <a:endParaRPr/>
          </a:p>
          <a:p>
            <a:pPr indent="0" lvl="0" marL="0" rtl="0" algn="l">
              <a:spcBef>
                <a:spcPts val="0"/>
              </a:spcBef>
              <a:spcAft>
                <a:spcPts val="0"/>
              </a:spcAft>
              <a:buNone/>
            </a:pPr>
            <a:r>
              <a:t/>
            </a:r>
            <a:endParaRPr/>
          </a:p>
        </p:txBody>
      </p:sp>
      <p:sp>
        <p:nvSpPr>
          <p:cNvPr id="106" name="Google Shape;106;p20"/>
          <p:cNvSpPr txBox="1"/>
          <p:nvPr>
            <p:ph idx="1" type="body"/>
          </p:nvPr>
        </p:nvSpPr>
        <p:spPr>
          <a:xfrm>
            <a:off x="311700" y="1152475"/>
            <a:ext cx="6437100" cy="3637500"/>
          </a:xfrm>
          <a:prstGeom prst="rect">
            <a:avLst/>
          </a:prstGeom>
        </p:spPr>
        <p:txBody>
          <a:bodyPr anchorCtr="0" anchor="t" bIns="91425" lIns="91425" spcFirstLastPara="1" rIns="91425" wrap="square" tIns="91425">
            <a:normAutofit/>
          </a:bodyPr>
          <a:lstStyle/>
          <a:p>
            <a:pPr indent="0" lvl="0" marL="0" marR="0" rtl="0" algn="just">
              <a:lnSpc>
                <a:spcPct val="150000"/>
              </a:lnSpc>
              <a:spcBef>
                <a:spcPts val="0"/>
              </a:spcBef>
              <a:spcAft>
                <a:spcPts val="0"/>
              </a:spcAft>
              <a:buNone/>
            </a:pPr>
            <a:r>
              <a:rPr lang="es"/>
              <a:t>El modelo YOLO es una arquitectura de aprendizaje profundo para la detección de objetos en tiempo real de un solo paso, lo que significa que realiza la clasificación y la localización de objetos en una sola pasada a través de la imagen.</a:t>
            </a:r>
            <a:r>
              <a:rPr lang="es"/>
              <a:t> </a:t>
            </a:r>
            <a:endParaRPr/>
          </a:p>
          <a:p>
            <a:pPr indent="-342900" lvl="0" marL="457200" marR="0" rtl="0" algn="just">
              <a:lnSpc>
                <a:spcPct val="150000"/>
              </a:lnSpc>
              <a:spcBef>
                <a:spcPts val="1200"/>
              </a:spcBef>
              <a:spcAft>
                <a:spcPts val="0"/>
              </a:spcAft>
              <a:buSzPts val="1800"/>
              <a:buChar char="-"/>
            </a:pPr>
            <a:r>
              <a:rPr lang="es"/>
              <a:t>Tiene mayor precisión, por ser un último modelo de YOLO</a:t>
            </a:r>
            <a:endParaRPr/>
          </a:p>
          <a:p>
            <a:pPr indent="-342900" lvl="0" marL="457200" marR="0" rtl="0" algn="just">
              <a:lnSpc>
                <a:spcPct val="150000"/>
              </a:lnSpc>
              <a:spcBef>
                <a:spcPts val="0"/>
              </a:spcBef>
              <a:spcAft>
                <a:spcPts val="0"/>
              </a:spcAft>
              <a:buSzPts val="1800"/>
              <a:buChar char="-"/>
            </a:pPr>
            <a:r>
              <a:rPr lang="es"/>
              <a:t>Tiene latencia mínima</a:t>
            </a:r>
            <a:endParaRPr/>
          </a:p>
          <a:p>
            <a:pPr indent="-342900" lvl="0" marL="457200" marR="0" rtl="0" algn="just">
              <a:lnSpc>
                <a:spcPct val="150000"/>
              </a:lnSpc>
              <a:spcBef>
                <a:spcPts val="0"/>
              </a:spcBef>
              <a:spcAft>
                <a:spcPts val="0"/>
              </a:spcAft>
              <a:buSzPts val="1800"/>
              <a:buChar char="-"/>
            </a:pPr>
            <a:r>
              <a:rPr lang="es"/>
              <a:t>Genera una capa delimitadora de la detección.</a:t>
            </a:r>
            <a:endParaRPr/>
          </a:p>
        </p:txBody>
      </p:sp>
      <p:pic>
        <p:nvPicPr>
          <p:cNvPr id="107" name="Google Shape;107;p20"/>
          <p:cNvPicPr preferRelativeResize="0"/>
          <p:nvPr/>
        </p:nvPicPr>
        <p:blipFill>
          <a:blip r:embed="rId3">
            <a:alphaModFix/>
          </a:blip>
          <a:stretch>
            <a:fillRect/>
          </a:stretch>
        </p:blipFill>
        <p:spPr>
          <a:xfrm>
            <a:off x="7106326" y="938775"/>
            <a:ext cx="1811600" cy="390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A"/>
        </a:solidFill>
      </p:bgPr>
    </p:bg>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238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Parámetros de Entrenamiento y Optimización de YOLOv8n</a:t>
            </a:r>
            <a:endParaRPr/>
          </a:p>
        </p:txBody>
      </p:sp>
      <p:sp>
        <p:nvSpPr>
          <p:cNvPr id="113" name="Google Shape;113;p21"/>
          <p:cNvSpPr txBox="1"/>
          <p:nvPr>
            <p:ph idx="1" type="body"/>
          </p:nvPr>
        </p:nvSpPr>
        <p:spPr>
          <a:xfrm>
            <a:off x="311700" y="1152475"/>
            <a:ext cx="8520600" cy="38703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0"/>
              </a:spcAft>
              <a:buClr>
                <a:schemeClr val="dk1"/>
              </a:buClr>
              <a:buSzPts val="935"/>
              <a:buFont typeface="Arial"/>
              <a:buNone/>
            </a:pPr>
            <a:r>
              <a:rPr b="1" lang="es" sz="1000">
                <a:solidFill>
                  <a:schemeClr val="dk1"/>
                </a:solidFill>
              </a:rPr>
              <a:t>Tamaño de la Imagen de Entrada</a:t>
            </a:r>
            <a:endParaRPr b="1" sz="1000">
              <a:solidFill>
                <a:schemeClr val="dk1"/>
              </a:solidFill>
            </a:endParaRPr>
          </a:p>
          <a:p>
            <a:pPr indent="0" lvl="0" marL="0" rtl="0" algn="l">
              <a:lnSpc>
                <a:spcPct val="105000"/>
              </a:lnSpc>
              <a:spcBef>
                <a:spcPts val="1200"/>
              </a:spcBef>
              <a:spcAft>
                <a:spcPts val="0"/>
              </a:spcAft>
              <a:buClr>
                <a:schemeClr val="dk1"/>
              </a:buClr>
              <a:buSzPts val="935"/>
              <a:buFont typeface="Arial"/>
              <a:buNone/>
            </a:pPr>
            <a:r>
              <a:rPr lang="es" sz="1000">
                <a:solidFill>
                  <a:schemeClr val="dk1"/>
                </a:solidFill>
              </a:rPr>
              <a:t>Es crucial seleccionar un tamaño de imagen óptimo que capture detalles esenciales para la detección sin comprometer la velocidad de procesamiento. Un tamaño adecuado permite identificar tanto objetos pequeños como grandes, manteniendo un equilibrio entre precisión y eficiencia computacional. </a:t>
            </a:r>
            <a:r>
              <a:rPr lang="es" sz="1000">
                <a:solidFill>
                  <a:schemeClr val="dk1"/>
                </a:solidFill>
              </a:rPr>
              <a:t>Estándar</a:t>
            </a:r>
            <a:r>
              <a:rPr lang="es" sz="1000">
                <a:solidFill>
                  <a:schemeClr val="dk1"/>
                </a:solidFill>
              </a:rPr>
              <a:t>: 640 x 640</a:t>
            </a:r>
            <a:endParaRPr sz="1000">
              <a:solidFill>
                <a:schemeClr val="dk1"/>
              </a:solidFill>
            </a:endParaRPr>
          </a:p>
          <a:p>
            <a:pPr indent="0" lvl="0" marL="0" rtl="0" algn="l">
              <a:lnSpc>
                <a:spcPct val="105000"/>
              </a:lnSpc>
              <a:spcBef>
                <a:spcPts val="1200"/>
              </a:spcBef>
              <a:spcAft>
                <a:spcPts val="0"/>
              </a:spcAft>
              <a:buClr>
                <a:schemeClr val="dk1"/>
              </a:buClr>
              <a:buSzPts val="935"/>
              <a:buFont typeface="Arial"/>
              <a:buNone/>
            </a:pPr>
            <a:r>
              <a:rPr b="1" lang="es" sz="1000">
                <a:solidFill>
                  <a:schemeClr val="dk1"/>
                </a:solidFill>
              </a:rPr>
              <a:t>Tamaño del Conjunto de Datos</a:t>
            </a:r>
            <a:endParaRPr b="1" sz="1000">
              <a:solidFill>
                <a:schemeClr val="dk1"/>
              </a:solidFill>
            </a:endParaRPr>
          </a:p>
          <a:p>
            <a:pPr indent="0" lvl="0" marL="0" rtl="0" algn="l">
              <a:lnSpc>
                <a:spcPct val="105000"/>
              </a:lnSpc>
              <a:spcBef>
                <a:spcPts val="1200"/>
              </a:spcBef>
              <a:spcAft>
                <a:spcPts val="0"/>
              </a:spcAft>
              <a:buClr>
                <a:schemeClr val="dk1"/>
              </a:buClr>
              <a:buSzPts val="935"/>
              <a:buFont typeface="Arial"/>
              <a:buNone/>
            </a:pPr>
            <a:r>
              <a:rPr lang="es" sz="1000">
                <a:solidFill>
                  <a:schemeClr val="dk1"/>
                </a:solidFill>
              </a:rPr>
              <a:t>Un conjunto de datos extenso y diversificado es fundamental para entrenar el modelo YOLO de manera efectiva. Debe incluir variaciones en iluminación, orientación y escala para mejorar la robustez del modelo. Un conjunto de datos bien balanceado previene problemas de overfitting y underfitting, asegurando una generalización adecuada.</a:t>
            </a:r>
            <a:endParaRPr sz="1000">
              <a:solidFill>
                <a:schemeClr val="dk1"/>
              </a:solidFill>
            </a:endParaRPr>
          </a:p>
          <a:p>
            <a:pPr indent="0" lvl="0" marL="0" rtl="0" algn="l">
              <a:lnSpc>
                <a:spcPct val="105000"/>
              </a:lnSpc>
              <a:spcBef>
                <a:spcPts val="1200"/>
              </a:spcBef>
              <a:spcAft>
                <a:spcPts val="0"/>
              </a:spcAft>
              <a:buClr>
                <a:schemeClr val="dk1"/>
              </a:buClr>
              <a:buSzPts val="935"/>
              <a:buFont typeface="Arial"/>
              <a:buNone/>
            </a:pPr>
            <a:r>
              <a:rPr b="1" lang="es" sz="1000">
                <a:solidFill>
                  <a:schemeClr val="dk1"/>
                </a:solidFill>
              </a:rPr>
              <a:t>Tasa de Aprendizaje</a:t>
            </a:r>
            <a:endParaRPr b="1" sz="1000">
              <a:solidFill>
                <a:schemeClr val="dk1"/>
              </a:solidFill>
            </a:endParaRPr>
          </a:p>
          <a:p>
            <a:pPr indent="0" lvl="0" marL="0" rtl="0" algn="l">
              <a:lnSpc>
                <a:spcPct val="105000"/>
              </a:lnSpc>
              <a:spcBef>
                <a:spcPts val="1200"/>
              </a:spcBef>
              <a:spcAft>
                <a:spcPts val="0"/>
              </a:spcAft>
              <a:buClr>
                <a:schemeClr val="dk1"/>
              </a:buClr>
              <a:buSzPts val="935"/>
              <a:buFont typeface="Arial"/>
              <a:buNone/>
            </a:pPr>
            <a:r>
              <a:rPr lang="es" sz="1000">
                <a:solidFill>
                  <a:schemeClr val="dk1"/>
                </a:solidFill>
              </a:rPr>
              <a:t>La tasa de aprendizaje es crucial para ajustar los pesos del modelo sin oscilaciones excesivas o convergencias lentas. Una estrategia eficaz es utilizar una tasa de aprendizaje adaptativa, que comience alta y disminuya gradualmente, permitiendo ajustes más finos a medida que el entrenamiento progresa.</a:t>
            </a:r>
            <a:endParaRPr sz="1000">
              <a:solidFill>
                <a:schemeClr val="dk1"/>
              </a:solidFill>
            </a:endParaRPr>
          </a:p>
          <a:p>
            <a:pPr indent="0" lvl="0" marL="0" rtl="0" algn="l">
              <a:lnSpc>
                <a:spcPct val="105000"/>
              </a:lnSpc>
              <a:spcBef>
                <a:spcPts val="1200"/>
              </a:spcBef>
              <a:spcAft>
                <a:spcPts val="0"/>
              </a:spcAft>
              <a:buClr>
                <a:schemeClr val="dk1"/>
              </a:buClr>
              <a:buSzPts val="935"/>
              <a:buFont typeface="Arial"/>
              <a:buNone/>
            </a:pPr>
            <a:r>
              <a:rPr b="1" lang="es" sz="1000">
                <a:solidFill>
                  <a:schemeClr val="dk1"/>
                </a:solidFill>
              </a:rPr>
              <a:t>Función de Pérdida</a:t>
            </a:r>
            <a:endParaRPr b="1" sz="1000">
              <a:solidFill>
                <a:schemeClr val="dk1"/>
              </a:solidFill>
            </a:endParaRPr>
          </a:p>
          <a:p>
            <a:pPr indent="0" lvl="0" marL="0" rtl="0" algn="l">
              <a:lnSpc>
                <a:spcPct val="105000"/>
              </a:lnSpc>
              <a:spcBef>
                <a:spcPts val="1200"/>
              </a:spcBef>
              <a:spcAft>
                <a:spcPts val="1200"/>
              </a:spcAft>
              <a:buClr>
                <a:schemeClr val="dk1"/>
              </a:buClr>
              <a:buSzPts val="935"/>
              <a:buFont typeface="Arial"/>
              <a:buNone/>
            </a:pPr>
            <a:r>
              <a:rPr lang="es" sz="1000">
                <a:solidFill>
                  <a:schemeClr val="dk1"/>
                </a:solidFill>
              </a:rPr>
              <a:t>La función de pérdida en YOLO mide las discrepancias entre las predicciones del modelo y las etiquetas reales, combinando errores de localización, confianza y clasificación. Una buena función de pérdida equilibra estos factores para mejorar la precisión y la fiabilidad del modelo en la detección de objetos.</a:t>
            </a:r>
            <a:endParaRPr b="1" sz="1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